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72" r:id="rId4"/>
    <p:sldId id="273" r:id="rId5"/>
    <p:sldId id="275" r:id="rId6"/>
    <p:sldId id="274" r:id="rId7"/>
    <p:sldId id="265" r:id="rId8"/>
    <p:sldId id="266" r:id="rId9"/>
    <p:sldId id="267" r:id="rId10"/>
    <p:sldId id="276" r:id="rId11"/>
    <p:sldId id="277" r:id="rId12"/>
    <p:sldId id="268" r:id="rId13"/>
    <p:sldId id="269" r:id="rId14"/>
    <p:sldId id="27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BFF"/>
    <a:srgbClr val="FBE3D6"/>
    <a:srgbClr val="FFBB00"/>
    <a:srgbClr val="9AE2FC"/>
    <a:srgbClr val="6FC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D6640-133F-EF55-237D-CB20B76EE271}" v="674" dt="2024-10-20T20:14:14.071"/>
    <p1510:client id="{F4B969C7-18A3-78B2-8559-759D041E9473}" v="35" dt="2024-10-22T17:59:38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DF82E-50A3-42B9-A760-C75D8C621BE2}" type="datetimeFigureOut"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14998-26A6-4504-BCF2-89555E52DA04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7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人物</a:t>
            </a:r>
            <a:r>
              <a:rPr lang="en-US" dirty="0"/>
              <a:t> : </a:t>
            </a:r>
            <a:r>
              <a:rPr lang="en-US" dirty="0" err="1"/>
              <a:t>日本動漫風格的女大學生，栗子色直髮及肩，藍眼睛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有平瀏海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穿著米色長袖毛衣搭配栗子色長裙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她在手機上查詢到關於螢火蟲導覽的活動</a:t>
            </a:r>
            <a:r>
              <a:rPr lang="en-US" dirty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042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</a:rPr>
              <a:t>背景：夜晚天色昏暗，微雨朦朧，四周一片寂靜。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女大學生：栗子色直髮及肩，藍眼睛，平瀏海，穿著米色長袖毛衣和栗子色長裙，</a:t>
            </a:r>
            <a:r>
              <a:rPr lang="zh-TW" altLang="en-US">
                <a:ea typeface="新細明體"/>
              </a:rPr>
              <a:t>外面套</a:t>
            </a:r>
            <a:r>
              <a:rPr lang="zh-TW">
                <a:ea typeface="新細明體"/>
              </a:rPr>
              <a:t>著一</a:t>
            </a:r>
            <a:r>
              <a:rPr lang="zh-TW" altLang="en-US">
                <a:ea typeface="新細明體"/>
              </a:rPr>
              <a:t>件雨衣，戴著安全帽，騎</a:t>
            </a:r>
            <a:r>
              <a:rPr lang="zh-TW">
                <a:ea typeface="新細明體"/>
              </a:rPr>
              <a:t>scooter在</a:t>
            </a:r>
            <a:r>
              <a:rPr lang="zh-TW" altLang="en-US">
                <a:ea typeface="新細明體"/>
              </a:rPr>
              <a:t>黑</a:t>
            </a:r>
            <a:r>
              <a:rPr lang="zh-TW">
                <a:ea typeface="新細明體"/>
              </a:rPr>
              <a:t>暗的道路上。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心理描寫：她</a:t>
            </a:r>
            <a:r>
              <a:rPr lang="zh-TW" altLang="en-US">
                <a:ea typeface="新細明體"/>
              </a:rPr>
              <a:t>平復</a:t>
            </a:r>
            <a:r>
              <a:rPr lang="zh-TW">
                <a:ea typeface="新細明體"/>
              </a:rPr>
              <a:t>了</a:t>
            </a:r>
            <a:r>
              <a:rPr lang="zh-TW" altLang="en-US">
                <a:ea typeface="新細明體"/>
              </a:rPr>
              <a:t>之前</a:t>
            </a:r>
            <a:r>
              <a:rPr lang="zh-TW">
                <a:ea typeface="新細明體"/>
              </a:rPr>
              <a:t>焦慮</a:t>
            </a:r>
            <a:r>
              <a:rPr lang="zh-TW" altLang="en-US">
                <a:ea typeface="新細明體"/>
              </a:rPr>
              <a:t>的心情，重新振作起來，繼續朝著目的地前進</a:t>
            </a:r>
            <a:r>
              <a:rPr lang="zh-TW">
                <a:ea typeface="新細明體"/>
              </a:rPr>
              <a:t>。 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03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</a:rPr>
              <a:t>背景：夜晚天色昏暗，微雨朦朧，四周一片寂靜。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女大學生：栗子色直髮及肩，藍眼睛，平瀏海，穿著米色長袖毛衣和栗子色長裙，撐著一把傘，走在湖邊。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心理描寫：她抵達了目的地，但發現周圍沒有想看的螢火蟲，因此感到很失落。 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27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</a:rPr>
              <a:t>背景：夜晚天色昏暗，雨</a:t>
            </a:r>
            <a:r>
              <a:rPr lang="zh-TW" altLang="en-US">
                <a:ea typeface="新細明體"/>
              </a:rPr>
              <a:t>漸漸</a:t>
            </a:r>
            <a:r>
              <a:rPr lang="zh-TW">
                <a:ea typeface="新細明體"/>
              </a:rPr>
              <a:t>停下來了，四周出現兩隻螢火蟲。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女大學生：栗子色直髮及肩，藍眼睛，平瀏海，穿著米色長袖毛衣和栗子色長裙，拿著一把傘，走在湖邊。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心理描寫：她終於看到心心念念的螢火蟲，儘管只有兩隻而已，還是很開心。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35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</a:rPr>
              <a:t>背景：夜晚天色昏暗，四周出現</a:t>
            </a:r>
            <a:r>
              <a:rPr lang="zh-TW" altLang="en-US">
                <a:ea typeface="新細明體"/>
              </a:rPr>
              <a:t>無數的</a:t>
            </a:r>
            <a:r>
              <a:rPr lang="zh-TW">
                <a:ea typeface="新細明體"/>
              </a:rPr>
              <a:t>螢火蟲。 </a:t>
            </a:r>
            <a:endParaRPr lang="zh-TW" altLang="en-US"/>
          </a:p>
          <a:p>
            <a:r>
              <a:rPr lang="zh-TW">
                <a:ea typeface="新細明體"/>
              </a:rPr>
              <a:t>女大學生：栗子色直髮及肩，藍眼睛，平瀏海，穿著米色長袖毛衣和栗子色長裙，走在湖邊。 </a:t>
            </a:r>
            <a:endParaRPr lang="zh-TW" altLang="en-US">
              <a:ea typeface="新細明體" panose="02020500000000000000" pitchFamily="18" charset="-120"/>
            </a:endParaRPr>
          </a:p>
          <a:p>
            <a:r>
              <a:rPr lang="zh-TW">
                <a:ea typeface="新細明體"/>
              </a:rPr>
              <a:t>心理描寫：她</a:t>
            </a:r>
            <a:r>
              <a:rPr lang="zh-TW" altLang="en-US">
                <a:ea typeface="新細明體"/>
              </a:rPr>
              <a:t>被眼前</a:t>
            </a:r>
            <a:r>
              <a:rPr lang="zh-TW">
                <a:ea typeface="新細明體"/>
              </a:rPr>
              <a:t>的</a:t>
            </a:r>
            <a:r>
              <a:rPr lang="zh-TW" altLang="en-US">
                <a:ea typeface="新細明體"/>
              </a:rPr>
              <a:t>景象感動</a:t>
            </a:r>
            <a:r>
              <a:rPr lang="zh-TW">
                <a:ea typeface="新細明體"/>
              </a:rPr>
              <a:t>，</a:t>
            </a:r>
            <a:r>
              <a:rPr lang="zh-TW" altLang="en-US">
                <a:ea typeface="新細明體"/>
              </a:rPr>
              <a:t>覺得無比</a:t>
            </a:r>
            <a:r>
              <a:rPr lang="zh-TW">
                <a:ea typeface="新細明體"/>
              </a:rPr>
              <a:t>開心。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7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人物</a:t>
            </a:r>
            <a:r>
              <a:rPr lang="en-US" dirty="0"/>
              <a:t> : </a:t>
            </a:r>
            <a:r>
              <a:rPr lang="en-US" dirty="0" err="1"/>
              <a:t>日本動漫風格的女大學生，栗子色直髮及肩，藍眼睛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有平瀏海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穿著米色長袖毛衣搭配栗子色長裙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她在手機上查詢到關於螢火蟲導覽的活動</a:t>
            </a:r>
            <a:r>
              <a:rPr lang="en-US" dirty="0"/>
              <a:t>。</a:t>
            </a:r>
          </a:p>
          <a:p>
            <a:r>
              <a:rPr lang="zh-TW" altLang="en-US">
                <a:ea typeface="新細明體"/>
              </a:rPr>
              <a:t>手機 : 日本動漫風格的圖片。畫面中有一隻手機，螢幕上顯示螢火蟲在湖邊飛舞的畫面。那個拿著​​手機的人正在街上行走。</a:t>
            </a:r>
            <a:endParaRPr lang="en-US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00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人物</a:t>
            </a:r>
            <a:r>
              <a:rPr lang="en-US" dirty="0"/>
              <a:t> : </a:t>
            </a:r>
            <a:r>
              <a:rPr lang="zh-TW" altLang="en-US">
                <a:ea typeface="新細明體"/>
              </a:rPr>
              <a:t>日本動漫風格的女大學生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栗子色直髮及肩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藍眼睛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有平瀏海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穿著米色長袖毛衣搭配栗子色長裙</a:t>
            </a:r>
            <a:r>
              <a:rPr lang="en-US" dirty="0"/>
              <a:t>，</a:t>
            </a:r>
            <a:r>
              <a:rPr lang="zh-TW" altLang="en-US">
                <a:ea typeface="新細明體"/>
              </a:rPr>
              <a:t>她正在打電話，表情看起來很高興</a:t>
            </a:r>
            <a:r>
              <a:rPr 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56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  <a:cs typeface="Calibri"/>
              </a:rPr>
              <a:t>人物 </a:t>
            </a:r>
            <a:r>
              <a:rPr lang="en-US" altLang="zh-TW" dirty="0">
                <a:ea typeface="新細明體"/>
                <a:cs typeface="Calibri"/>
              </a:rPr>
              <a:t>:</a:t>
            </a:r>
            <a:r>
              <a:rPr lang="zh-TW">
                <a:ea typeface="新細明體"/>
                <a:cs typeface="Calibri"/>
              </a:rPr>
              <a:t> </a:t>
            </a:r>
            <a:r>
              <a:rPr lang="zh-TW">
                <a:ea typeface="新細明體"/>
              </a:rPr>
              <a:t>日本動漫風格的女大學生，栗子色直髮及肩，藍眼睛，有平瀏海，穿著米色長袖毛衣搭配栗子色長裙，她坐在房間的床上，正在思考該如何抵達目的地。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22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  <a:cs typeface="Calibri"/>
              </a:rPr>
              <a:t>人物 </a:t>
            </a:r>
            <a:r>
              <a:rPr lang="en-US" altLang="zh-TW" dirty="0">
                <a:ea typeface="新細明體"/>
                <a:cs typeface="Calibri"/>
              </a:rPr>
              <a:t>:</a:t>
            </a:r>
            <a:r>
              <a:rPr lang="zh-TW" dirty="0">
                <a:ea typeface="新細明體"/>
                <a:cs typeface="Calibri"/>
              </a:rPr>
              <a:t> </a:t>
            </a:r>
            <a:r>
              <a:rPr lang="zh-TW">
                <a:ea typeface="新細明體"/>
              </a:rPr>
              <a:t>日本動漫風格的女大學生，栗子色直髮及肩，藍眼睛，有平瀏海，穿著米色長袖毛衣搭配栗子色長裙，她坐在房間的床上，正在思考該如何抵達目的地。</a:t>
            </a:r>
          </a:p>
          <a:p>
            <a:r>
              <a:rPr lang="zh-TW" altLang="en-US">
                <a:ea typeface="新細明體"/>
                <a:cs typeface="Calibri"/>
              </a:rPr>
              <a:t>問號 : </a:t>
            </a:r>
            <a:r>
              <a:rPr lang="zh-TW"/>
              <a:t>畫面中只出現一個紅色的問號，背景一片白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62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人物 : </a:t>
            </a:r>
            <a:r>
              <a:rPr lang="zh-TW"/>
              <a:t>日本動漫風格的女大學生，栗子色直髮及肩，藍眼睛，帶著紅框眼鏡，有平瀏海，穿著米色長袖毛衣搭配栗子色長裙，她坐在書桌前用電腦查資料，桌上放著一台相機。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43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人物 </a:t>
            </a:r>
            <a:r>
              <a:rPr lang="en-US" altLang="zh-TW" dirty="0">
                <a:ea typeface="新細明體"/>
              </a:rPr>
              <a:t>:</a:t>
            </a:r>
            <a:r>
              <a:rPr lang="zh-TW" altLang="en-US">
                <a:ea typeface="新細明體"/>
              </a:rPr>
              <a:t> </a:t>
            </a:r>
            <a:r>
              <a:rPr lang="zh-TW">
                <a:ea typeface="新細明體"/>
              </a:rPr>
              <a:t>日本動漫風格的女大學生，栗子色直髮及肩，藍眼睛，有平瀏海，穿著米色長袖毛衣搭配栗子色長裙，戴著安全帽，晚上她很開心地騎scooter離開學校。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06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人物 </a:t>
            </a:r>
            <a:r>
              <a:rPr lang="en-US" altLang="zh-TW">
                <a:ea typeface="新細明體"/>
              </a:rPr>
              <a:t>:</a:t>
            </a:r>
            <a:r>
              <a:rPr lang="zh-TW" altLang="en-US">
                <a:ea typeface="新細明體"/>
              </a:rPr>
              <a:t> </a:t>
            </a:r>
            <a:r>
              <a:rPr lang="zh-TW">
                <a:ea typeface="新細明體"/>
              </a:rPr>
              <a:t>日本動漫風格的女大學生，栗子色直髮及肩，藍眼睛，有平瀏海，穿著米色長袖毛衣搭配栗子色長裙，戴著安全帽，晚上她很害怕地騎scooter在黑暗的道路上，沒有看見其他車子。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858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>
                <a:ea typeface="新細明體"/>
              </a:rPr>
              <a:t>背景：夜晚天色昏暗，微雨朦朧，四周一片寂靜。</a:t>
            </a:r>
            <a:r>
              <a:rPr lang="zh-TW" altLang="en-US" dirty="0">
                <a:ea typeface="新細明體"/>
              </a:rPr>
              <a:t> </a:t>
            </a:r>
          </a:p>
          <a:p>
            <a:r>
              <a:rPr lang="zh-TW">
                <a:ea typeface="新細明體"/>
              </a:rPr>
              <a:t>女大學生：栗子色直髮及肩，藍眼睛，平瀏海，穿著米色長袖毛衣和栗子色長裙，手中牽著一台scooter，站在昏暗的道路上，表情難過地仰望著下雨的天空。 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心理描寫：她迷路了，四周的黑暗讓她感到無助和恐懼，內心很焦慮。</a:t>
            </a:r>
            <a:r>
              <a:rPr lang="zh-TW" altLang="en-US">
                <a:ea typeface="新細明體"/>
              </a:rPr>
              <a:t> 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14998-26A6-4504-BCF2-89555E52DA04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2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4560931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18">
            <a:extLst>
              <a:ext uri="{FF2B5EF4-FFF2-40B4-BE49-F238E27FC236}">
                <a16:creationId xmlns:a16="http://schemas.microsoft.com/office/drawing/2014/main" id="{9D7B817A-A9E6-E9DE-0122-17DFAE546A28}"/>
              </a:ext>
            </a:extLst>
          </p:cNvPr>
          <p:cNvSpPr txBox="1"/>
          <p:nvPr/>
        </p:nvSpPr>
        <p:spPr>
          <a:xfrm>
            <a:off x="366132" y="2642839"/>
            <a:ext cx="418356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>
                <a:latin typeface="Microsoft JhengHei"/>
                <a:ea typeface="Microsoft JhengHei"/>
                <a:cs typeface="Segoe UI"/>
              </a:rPr>
              <a:t>冒險故事</a:t>
            </a:r>
            <a:endParaRPr lang="zh-TW" altLang="en-US" sz="4800" dirty="0">
              <a:latin typeface="Microsoft JhengHei"/>
              <a:ea typeface="Microsoft JhengHei"/>
              <a:cs typeface="Segoe UI"/>
            </a:endParaRPr>
          </a:p>
          <a:p>
            <a:r>
              <a:rPr lang="zh-TW" sz="4800">
                <a:latin typeface="Microsoft JhengHei"/>
                <a:ea typeface="Microsoft JhengHei"/>
                <a:cs typeface="Segoe UI"/>
              </a:rPr>
              <a:t>(</a:t>
            </a:r>
            <a:r>
              <a:rPr lang="en-US" altLang="zh-TW" sz="4800" dirty="0" err="1">
                <a:latin typeface="Microsoft JhengHei"/>
                <a:ea typeface="Microsoft JhengHei"/>
                <a:cs typeface="Segoe UI"/>
              </a:rPr>
              <a:t>VtubeStudio</a:t>
            </a:r>
            <a:r>
              <a:rPr lang="zh-TW" sz="4800">
                <a:latin typeface="Microsoft JhengHei"/>
                <a:ea typeface="Microsoft JhengHei"/>
                <a:cs typeface="Segoe UI"/>
              </a:rPr>
              <a:t>)</a:t>
            </a:r>
          </a:p>
        </p:txBody>
      </p:sp>
      <p:pic>
        <p:nvPicPr>
          <p:cNvPr id="4" name="圖片 3" descr="一張含有 洋娃娃, 卡通, 女孩, 服裝 的圖片&#10;&#10;自動產生的描述">
            <a:extLst>
              <a:ext uri="{FF2B5EF4-FFF2-40B4-BE49-F238E27FC236}">
                <a16:creationId xmlns:a16="http://schemas.microsoft.com/office/drawing/2014/main" id="{6FCB7FD9-7F6D-0210-D306-C878EAA4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rcRect l="248" r="248"/>
          <a:stretch/>
        </p:blipFill>
        <p:spPr>
          <a:xfrm>
            <a:off x="341195" y="7000593"/>
            <a:ext cx="5219700" cy="52457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42D0FE-796E-DEC8-FDF6-DFFB84EC0063}"/>
              </a:ext>
            </a:extLst>
          </p:cNvPr>
          <p:cNvSpPr txBox="1"/>
          <p:nvPr/>
        </p:nvSpPr>
        <p:spPr>
          <a:xfrm>
            <a:off x="178100" y="-767577"/>
            <a:ext cx="1970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</p:spTree>
    <p:extLst>
      <p:ext uri="{BB962C8B-B14F-4D97-AF65-F5344CB8AC3E}">
        <p14:creationId xmlns:p14="http://schemas.microsoft.com/office/powerpoint/2010/main" val="150390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1982828" cy="793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  <p:pic>
        <p:nvPicPr>
          <p:cNvPr id="2" name="圖片 1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C1F5DF64-4B1E-FC6F-6C25-7CB57379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" y="1260089"/>
            <a:ext cx="5174165" cy="5174165"/>
          </a:xfrm>
          <a:prstGeom prst="rect">
            <a:avLst/>
          </a:prstGeom>
        </p:spPr>
      </p:pic>
      <p:pic>
        <p:nvPicPr>
          <p:cNvPr id="8" name="圖片 7" descr="一張含有 卡通, 日本動畫, 服裝, 人的臉孔 的圖片&#10;&#10;自動產生的描述">
            <a:extLst>
              <a:ext uri="{FF2B5EF4-FFF2-40B4-BE49-F238E27FC236}">
                <a16:creationId xmlns:a16="http://schemas.microsoft.com/office/drawing/2014/main" id="{83519B8A-47F5-5B30-AD1F-0F9AAE0871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-5175905" y="1250649"/>
            <a:ext cx="5179180" cy="5179180"/>
          </a:xfrm>
          <a:prstGeom prst="rect">
            <a:avLst/>
          </a:prstGeom>
        </p:spPr>
      </p:pic>
      <p:pic>
        <p:nvPicPr>
          <p:cNvPr id="5" name="圖片 4" descr="一張含有 日本動畫, 卡通, 動畫, 車輛 的圖片&#10;&#10;自動產生的描述">
            <a:extLst>
              <a:ext uri="{FF2B5EF4-FFF2-40B4-BE49-F238E27FC236}">
                <a16:creationId xmlns:a16="http://schemas.microsoft.com/office/drawing/2014/main" id="{CED01ABB-3377-4F22-7CC7-0746A12DE0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5943600" y="-5244790"/>
            <a:ext cx="5155580" cy="51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1982828" cy="793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  <p:pic>
        <p:nvPicPr>
          <p:cNvPr id="3" name="圖片 2" descr="一張含有 日本動畫, 卡通, 動畫, 車輛 的圖片&#10;&#10;自動產生的描述">
            <a:extLst>
              <a:ext uri="{FF2B5EF4-FFF2-40B4-BE49-F238E27FC236}">
                <a16:creationId xmlns:a16="http://schemas.microsoft.com/office/drawing/2014/main" id="{D0A0F2E7-2474-5716-DE06-AD214D9EC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" y="1260088"/>
            <a:ext cx="5155580" cy="5155580"/>
          </a:xfrm>
          <a:prstGeom prst="rect">
            <a:avLst/>
          </a:prstGeom>
        </p:spPr>
      </p:pic>
      <p:pic>
        <p:nvPicPr>
          <p:cNvPr id="2" name="圖片 1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C1F5DF64-4B1E-FC6F-6C25-7CB57379D8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-5170448" y="1260089"/>
            <a:ext cx="5174165" cy="51741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D09689-89FF-EFC2-ED08-CBC5A36331EE}"/>
              </a:ext>
            </a:extLst>
          </p:cNvPr>
          <p:cNvSpPr txBox="1"/>
          <p:nvPr/>
        </p:nvSpPr>
        <p:spPr>
          <a:xfrm>
            <a:off x="167853" y="-772033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6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轉彎</a:t>
            </a:r>
          </a:p>
        </p:txBody>
      </p:sp>
      <p:pic>
        <p:nvPicPr>
          <p:cNvPr id="9" name="圖片 8" descr="一張含有 日本動畫, 服裝, 卡通, 水 的圖片&#10;&#10;自動產生的描述">
            <a:extLst>
              <a:ext uri="{FF2B5EF4-FFF2-40B4-BE49-F238E27FC236}">
                <a16:creationId xmlns:a16="http://schemas.microsoft.com/office/drawing/2014/main" id="{A7C6E05F-256B-7C7A-B9A6-A4D0391797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325362" y="6856938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6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轉彎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9B69E2-23F8-AD2E-35E3-DB0D1CCCD922}"/>
              </a:ext>
            </a:extLst>
          </p:cNvPr>
          <p:cNvSpPr txBox="1"/>
          <p:nvPr/>
        </p:nvSpPr>
        <p:spPr>
          <a:xfrm>
            <a:off x="-2123752" y="212991"/>
            <a:ext cx="1982828" cy="793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  <p:pic>
        <p:nvPicPr>
          <p:cNvPr id="8" name="圖片 7" descr="一張含有 日本動畫, 服裝, 卡通, 水 的圖片&#10;&#10;自動產生的描述">
            <a:extLst>
              <a:ext uri="{FF2B5EF4-FFF2-40B4-BE49-F238E27FC236}">
                <a16:creationId xmlns:a16="http://schemas.microsoft.com/office/drawing/2014/main" id="{DB83D472-ACF4-B7A9-8A1A-D9DE1A81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2" y="1262743"/>
            <a:ext cx="5130800" cy="5130800"/>
          </a:xfrm>
          <a:prstGeom prst="rect">
            <a:avLst/>
          </a:prstGeom>
        </p:spPr>
      </p:pic>
      <p:pic>
        <p:nvPicPr>
          <p:cNvPr id="6" name="圖片 5" descr="一張含有 日本動畫, 卡通, 動畫, 車輛 的圖片&#10;&#10;自動產生的描述">
            <a:extLst>
              <a:ext uri="{FF2B5EF4-FFF2-40B4-BE49-F238E27FC236}">
                <a16:creationId xmlns:a16="http://schemas.microsoft.com/office/drawing/2014/main" id="{6080484E-2DE5-06A5-F231-BDF8B61126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-5157616" y="6860183"/>
            <a:ext cx="5155580" cy="51555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F329794-40EE-11A7-FD6E-AD18C400D1F0}"/>
              </a:ext>
            </a:extLst>
          </p:cNvPr>
          <p:cNvSpPr txBox="1"/>
          <p:nvPr/>
        </p:nvSpPr>
        <p:spPr>
          <a:xfrm>
            <a:off x="181600" y="-771562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7</a:t>
            </a:r>
            <a:r>
              <a:rPr lang="zh-TW" sz="4400">
                <a:latin typeface="Microsoft JhengHei"/>
                <a:ea typeface="Microsoft JhengHei"/>
              </a:rPr>
              <a:t>. 結局</a:t>
            </a:r>
          </a:p>
        </p:txBody>
      </p:sp>
    </p:spTree>
    <p:extLst>
      <p:ext uri="{BB962C8B-B14F-4D97-AF65-F5344CB8AC3E}">
        <p14:creationId xmlns:p14="http://schemas.microsoft.com/office/powerpoint/2010/main" val="34865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7</a:t>
            </a:r>
            <a:r>
              <a:rPr lang="zh-TW" sz="4400">
                <a:latin typeface="Microsoft JhengHei"/>
                <a:ea typeface="Microsoft JhengHei"/>
              </a:rPr>
              <a:t>. 結局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DB4B06-9BA0-2E58-0792-BCE22D1416F7}"/>
              </a:ext>
            </a:extLst>
          </p:cNvPr>
          <p:cNvSpPr txBox="1"/>
          <p:nvPr/>
        </p:nvSpPr>
        <p:spPr>
          <a:xfrm>
            <a:off x="-2189066" y="220248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6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轉彎</a:t>
            </a:r>
          </a:p>
        </p:txBody>
      </p:sp>
      <p:pic>
        <p:nvPicPr>
          <p:cNvPr id="10" name="圖片 9" descr="一張含有 水, 卡通, 日本動畫, 電腦繪圖藝術品 的圖片&#10;&#10;自動產生的描述">
            <a:extLst>
              <a:ext uri="{FF2B5EF4-FFF2-40B4-BE49-F238E27FC236}">
                <a16:creationId xmlns:a16="http://schemas.microsoft.com/office/drawing/2014/main" id="{C2567AAE-B9EB-8255-E7C0-2D2C0850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2" y="1262743"/>
            <a:ext cx="5130800" cy="5130800"/>
          </a:xfrm>
          <a:prstGeom prst="rect">
            <a:avLst/>
          </a:prstGeom>
        </p:spPr>
      </p:pic>
      <p:pic>
        <p:nvPicPr>
          <p:cNvPr id="13" name="圖片 12" descr="一張含有 日本動畫, 卡通, 電腦繪圖藝術品, 動畫 的圖片&#10;&#10;自動產生的描述">
            <a:extLst>
              <a:ext uri="{FF2B5EF4-FFF2-40B4-BE49-F238E27FC236}">
                <a16:creationId xmlns:a16="http://schemas.microsoft.com/office/drawing/2014/main" id="{10E13566-F337-03C1-595F-1CC6F3B457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712479" y="2775680"/>
            <a:ext cx="2109498" cy="21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7</a:t>
            </a:r>
            <a:r>
              <a:rPr lang="zh-TW" sz="4400">
                <a:latin typeface="Microsoft JhengHei"/>
                <a:ea typeface="Microsoft JhengHei"/>
              </a:rPr>
              <a:t>. 結局</a:t>
            </a:r>
          </a:p>
        </p:txBody>
      </p:sp>
      <p:pic>
        <p:nvPicPr>
          <p:cNvPr id="2" name="圖片 1" descr="一張含有 日本動畫, 卡通, 服裝, 電腦繪圖藝術品 的圖片&#10;&#10;自動產生的描述">
            <a:extLst>
              <a:ext uri="{FF2B5EF4-FFF2-40B4-BE49-F238E27FC236}">
                <a16:creationId xmlns:a16="http://schemas.microsoft.com/office/drawing/2014/main" id="{45380DCF-6E8A-CDA4-4F0D-94DD5E56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" y="1287966"/>
            <a:ext cx="5109117" cy="5109117"/>
          </a:xfrm>
          <a:prstGeom prst="rect">
            <a:avLst/>
          </a:prstGeom>
        </p:spPr>
      </p:pic>
      <p:pic>
        <p:nvPicPr>
          <p:cNvPr id="10" name="圖片 9" descr="一張含有 日本動畫, 卡通, 電腦繪圖藝術品, 動畫 的圖片&#10;&#10;自動產生的描述">
            <a:extLst>
              <a:ext uri="{FF2B5EF4-FFF2-40B4-BE49-F238E27FC236}">
                <a16:creationId xmlns:a16="http://schemas.microsoft.com/office/drawing/2014/main" id="{C2567AAE-B9EB-8255-E7C0-2D2C0850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2" y="1262743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1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洋娃娃, 卡通, 女孩, 服裝 的圖片&#10;&#10;自動產生的描述">
            <a:extLst>
              <a:ext uri="{FF2B5EF4-FFF2-40B4-BE49-F238E27FC236}">
                <a16:creationId xmlns:a16="http://schemas.microsoft.com/office/drawing/2014/main" id="{2A490B2A-4661-ED0B-570F-DF592ABE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" r="248"/>
          <a:stretch/>
        </p:blipFill>
        <p:spPr>
          <a:xfrm>
            <a:off x="322610" y="1229836"/>
            <a:ext cx="5219700" cy="52457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7393" y="217447"/>
            <a:ext cx="1970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DA74D4F-24D5-A268-1640-C350482116A1}"/>
              </a:ext>
            </a:extLst>
          </p:cNvPr>
          <p:cNvGrpSpPr/>
          <p:nvPr/>
        </p:nvGrpSpPr>
        <p:grpSpPr>
          <a:xfrm rot="960000">
            <a:off x="3937160" y="1148115"/>
            <a:ext cx="122258" cy="645633"/>
            <a:chOff x="6640031" y="1055467"/>
            <a:chExt cx="695131" cy="3320879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BA3CCA03-28D6-9278-F665-4E56E8EEFFDD}"/>
                </a:ext>
              </a:extLst>
            </p:cNvPr>
            <p:cNvSpPr/>
            <p:nvPr/>
          </p:nvSpPr>
          <p:spPr>
            <a:xfrm>
              <a:off x="6643182" y="1055467"/>
              <a:ext cx="686322" cy="254262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C9CE47C2-A2D0-3281-44C5-6465C52C4C06}"/>
                </a:ext>
              </a:extLst>
            </p:cNvPr>
            <p:cNvSpPr/>
            <p:nvPr/>
          </p:nvSpPr>
          <p:spPr>
            <a:xfrm>
              <a:off x="6640031" y="3847442"/>
              <a:ext cx="695131" cy="52890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" name="圖片 17" descr="一張含有 行動電話, 小工具, 可攜式通訊裝置, 行動裝置 的圖片&#10;&#10;自動產生的描述">
            <a:extLst>
              <a:ext uri="{FF2B5EF4-FFF2-40B4-BE49-F238E27FC236}">
                <a16:creationId xmlns:a16="http://schemas.microsoft.com/office/drawing/2014/main" id="{11E3336F-FD14-1F01-7CE1-1E2D01A95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266" y="4157739"/>
            <a:ext cx="72050" cy="95177"/>
          </a:xfrm>
          <a:prstGeom prst="rect">
            <a:avLst/>
          </a:prstGeom>
        </p:spPr>
      </p:pic>
      <p:sp>
        <p:nvSpPr>
          <p:cNvPr id="5" name="文字方塊 18">
            <a:extLst>
              <a:ext uri="{FF2B5EF4-FFF2-40B4-BE49-F238E27FC236}">
                <a16:creationId xmlns:a16="http://schemas.microsoft.com/office/drawing/2014/main" id="{E44C341E-3D52-E3A1-EB17-678BE7794F22}"/>
              </a:ext>
            </a:extLst>
          </p:cNvPr>
          <p:cNvSpPr txBox="1"/>
          <p:nvPr/>
        </p:nvSpPr>
        <p:spPr>
          <a:xfrm>
            <a:off x="-3878479" y="2029522"/>
            <a:ext cx="3997712" cy="280076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>
                <a:latin typeface="Microsoft JhengHei"/>
                <a:ea typeface="Microsoft JhengHei"/>
                <a:cs typeface="Segoe UI"/>
              </a:rPr>
              <a:t>冒險故事</a:t>
            </a:r>
            <a:endParaRPr lang="zh-TW" altLang="en-US" sz="4800" dirty="0">
              <a:latin typeface="Microsoft JhengHei"/>
              <a:ea typeface="Microsoft JhengHei"/>
              <a:cs typeface="Segoe UI"/>
            </a:endParaRPr>
          </a:p>
          <a:p>
            <a:r>
              <a:rPr lang="zh-TW" sz="4800">
                <a:latin typeface="Microsoft JhengHei"/>
                <a:ea typeface="Microsoft JhengHei"/>
                <a:cs typeface="Segoe UI"/>
              </a:rPr>
              <a:t>(niziima Live)</a:t>
            </a:r>
            <a:endParaRPr lang="zh-TW" altLang="en-US" sz="4800">
              <a:latin typeface="Microsoft JhengHei"/>
              <a:ea typeface="Microsoft JhengHei"/>
              <a:cs typeface="Segoe UI"/>
            </a:endParaRPr>
          </a:p>
          <a:p>
            <a:endParaRPr lang="en-US" altLang="zh-TW" sz="4800" dirty="0">
              <a:latin typeface="MingLiU_MSCS"/>
              <a:ea typeface="新細明體"/>
              <a:cs typeface="Segoe UI"/>
            </a:endParaRPr>
          </a:p>
          <a:p>
            <a:r>
              <a:rPr lang="en-US" altLang="zh-TW" sz="2800" dirty="0">
                <a:latin typeface="Microsoft JhengHei"/>
                <a:ea typeface="新細明體"/>
                <a:cs typeface="Segoe UI"/>
              </a:rPr>
              <a:t>112598089 </a:t>
            </a:r>
            <a:r>
              <a:rPr lang="en-US" altLang="zh-TW" sz="2800" err="1">
                <a:latin typeface="Microsoft JhengHei"/>
                <a:ea typeface="新細明體"/>
                <a:cs typeface="Segoe UI"/>
              </a:rPr>
              <a:t>朱婉云</a:t>
            </a:r>
            <a:r>
              <a:rPr lang="en-US" altLang="zh-TW" sz="2800" dirty="0">
                <a:latin typeface="Microsoft JhengHei"/>
                <a:ea typeface="新細明體"/>
                <a:cs typeface="Segoe UI"/>
              </a:rPr>
              <a:t>​</a:t>
            </a:r>
            <a:endParaRPr lang="en-US" sz="2800" dirty="0">
              <a:latin typeface="Microsoft JhengHe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03370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洋娃娃, 卡通, 女孩, 服裝 的圖片&#10;&#10;自動產生的描述">
            <a:extLst>
              <a:ext uri="{FF2B5EF4-FFF2-40B4-BE49-F238E27FC236}">
                <a16:creationId xmlns:a16="http://schemas.microsoft.com/office/drawing/2014/main" id="{2A490B2A-4661-ED0B-570F-DF592ABE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 contrast="-40000"/>
                    </a14:imgEffect>
                  </a14:imgLayer>
                </a14:imgProps>
              </a:ext>
            </a:extLst>
          </a:blip>
          <a:srcRect l="248" r="248"/>
          <a:stretch/>
        </p:blipFill>
        <p:spPr>
          <a:xfrm>
            <a:off x="322610" y="1229836"/>
            <a:ext cx="5219700" cy="52457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7393" y="217447"/>
            <a:ext cx="1970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  <p:pic>
        <p:nvPicPr>
          <p:cNvPr id="18" name="圖片 17" descr="一張含有 行動電話, 小工具, 可攜式通訊裝置, 行動裝置 的圖片&#10;&#10;自動產生的描述">
            <a:extLst>
              <a:ext uri="{FF2B5EF4-FFF2-40B4-BE49-F238E27FC236}">
                <a16:creationId xmlns:a16="http://schemas.microsoft.com/office/drawing/2014/main" id="{11E3336F-FD14-1F01-7CE1-1E2D01A95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2875" t="-773" r="2875" b="515"/>
          <a:stretch/>
        </p:blipFill>
        <p:spPr>
          <a:xfrm>
            <a:off x="2233878" y="2339356"/>
            <a:ext cx="3316080" cy="4125408"/>
          </a:xfrm>
          <a:prstGeom prst="rect">
            <a:avLst/>
          </a:prstGeom>
        </p:spPr>
      </p:pic>
      <p:pic>
        <p:nvPicPr>
          <p:cNvPr id="4" name="圖片 3" descr="一張含有 日本動畫, 卡通, 漫畫, 動畫 的圖片&#10;&#10;自動產生的描述">
            <a:extLst>
              <a:ext uri="{FF2B5EF4-FFF2-40B4-BE49-F238E27FC236}">
                <a16:creationId xmlns:a16="http://schemas.microsoft.com/office/drawing/2014/main" id="{741DFF2C-BB36-68FE-BA66-55D2F505F13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rcRect l="248" r="248"/>
          <a:stretch/>
        </p:blipFill>
        <p:spPr>
          <a:xfrm>
            <a:off x="299164" y="6862774"/>
            <a:ext cx="5219700" cy="52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3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日本動畫, 卡通, 漫畫, 動畫 的圖片&#10;&#10;自動產生的描述">
            <a:extLst>
              <a:ext uri="{FF2B5EF4-FFF2-40B4-BE49-F238E27FC236}">
                <a16:creationId xmlns:a16="http://schemas.microsoft.com/office/drawing/2014/main" id="{2A490B2A-4661-ED0B-570F-DF592ABE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" r="248"/>
          <a:stretch/>
        </p:blipFill>
        <p:spPr>
          <a:xfrm>
            <a:off x="322610" y="1229836"/>
            <a:ext cx="5219700" cy="52457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7393" y="217447"/>
            <a:ext cx="21279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  <p:pic>
        <p:nvPicPr>
          <p:cNvPr id="4" name="圖片 3" descr="一張含有 行動電話, 小工具, 可攜式通訊裝置, 行動裝置 的圖片&#10;&#10;自動產生的描述">
            <a:extLst>
              <a:ext uri="{FF2B5EF4-FFF2-40B4-BE49-F238E27FC236}">
                <a16:creationId xmlns:a16="http://schemas.microsoft.com/office/drawing/2014/main" id="{A1687885-9D1B-41D0-8CCC-94040566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3775" y="2740915"/>
            <a:ext cx="30151" cy="32006"/>
          </a:xfrm>
          <a:prstGeom prst="rect">
            <a:avLst/>
          </a:prstGeom>
        </p:spPr>
      </p:pic>
      <p:pic>
        <p:nvPicPr>
          <p:cNvPr id="6" name="圖片 5" descr="一張含有 洋娃娃, 卡通, 女孩, 服裝 的圖片&#10;&#10;自動產生的描述">
            <a:extLst>
              <a:ext uri="{FF2B5EF4-FFF2-40B4-BE49-F238E27FC236}">
                <a16:creationId xmlns:a16="http://schemas.microsoft.com/office/drawing/2014/main" id="{28DCD818-1264-A2C2-C3D3-11D01BE755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 contrast="-40000"/>
                    </a14:imgEffect>
                  </a14:imgLayer>
                </a14:imgProps>
              </a:ext>
            </a:extLst>
          </a:blip>
          <a:srcRect l="248" r="248"/>
          <a:stretch/>
        </p:blipFill>
        <p:spPr>
          <a:xfrm>
            <a:off x="-5327913" y="1225928"/>
            <a:ext cx="5219700" cy="52457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198C35-3186-0A5D-8309-FA2D72346043}"/>
              </a:ext>
            </a:extLst>
          </p:cNvPr>
          <p:cNvSpPr txBox="1"/>
          <p:nvPr/>
        </p:nvSpPr>
        <p:spPr>
          <a:xfrm>
            <a:off x="181903" y="-739509"/>
            <a:ext cx="222550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9956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1903" y="212991"/>
            <a:ext cx="222550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  <p:pic>
        <p:nvPicPr>
          <p:cNvPr id="3" name="圖片 2" descr="一張含有 藝術, 紅色 的圖片&#10;&#10;自動產生的描述">
            <a:extLst>
              <a:ext uri="{FF2B5EF4-FFF2-40B4-BE49-F238E27FC236}">
                <a16:creationId xmlns:a16="http://schemas.microsoft.com/office/drawing/2014/main" id="{641BF8F9-07B2-B597-6027-B819EF1F7E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1839953" y="1625042"/>
            <a:ext cx="364810" cy="378900"/>
          </a:xfrm>
          <a:prstGeom prst="rect">
            <a:avLst/>
          </a:prstGeom>
        </p:spPr>
      </p:pic>
      <p:pic>
        <p:nvPicPr>
          <p:cNvPr id="4" name="圖片 3" descr="一張含有 藝術, 紅色 的圖片&#10;&#10;自動產生的描述">
            <a:extLst>
              <a:ext uri="{FF2B5EF4-FFF2-40B4-BE49-F238E27FC236}">
                <a16:creationId xmlns:a16="http://schemas.microsoft.com/office/drawing/2014/main" id="{2D9BB9C7-28D8-4AE1-DF9B-08C4AB9474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60000">
            <a:off x="1897687" y="2015755"/>
            <a:ext cx="246441" cy="25313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0E037BF-229F-5B74-31EC-9C301A5E74F4}"/>
              </a:ext>
            </a:extLst>
          </p:cNvPr>
          <p:cNvSpPr txBox="1"/>
          <p:nvPr/>
        </p:nvSpPr>
        <p:spPr>
          <a:xfrm>
            <a:off x="-2119774" y="217447"/>
            <a:ext cx="21279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400">
                <a:latin typeface="Microsoft JhengHei"/>
                <a:ea typeface="Microsoft JhengHei"/>
              </a:rPr>
              <a:t>1. 目標</a:t>
            </a:r>
          </a:p>
        </p:txBody>
      </p:sp>
      <p:pic>
        <p:nvPicPr>
          <p:cNvPr id="12" name="圖片 11" descr="一張含有 卡通, 室內, 日本動畫, 傢俱 的圖片&#10;&#10;自動產生的描述">
            <a:extLst>
              <a:ext uri="{FF2B5EF4-FFF2-40B4-BE49-F238E27FC236}">
                <a16:creationId xmlns:a16="http://schemas.microsoft.com/office/drawing/2014/main" id="{E56BE3C7-B9AD-E476-3006-81038A6E94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" r="248"/>
          <a:stretch/>
        </p:blipFill>
        <p:spPr>
          <a:xfrm>
            <a:off x="322610" y="1229836"/>
            <a:ext cx="5219700" cy="52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1903" y="212991"/>
            <a:ext cx="200248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  <p:pic>
        <p:nvPicPr>
          <p:cNvPr id="2" name="圖片 1" descr="一張含有 卡通, 室內, 日本動畫, 傢俱 的圖片&#10;&#10;自動產生的描述">
            <a:extLst>
              <a:ext uri="{FF2B5EF4-FFF2-40B4-BE49-F238E27FC236}">
                <a16:creationId xmlns:a16="http://schemas.microsoft.com/office/drawing/2014/main" id="{0639A955-CA42-4D40-DB58-932294DA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" y="1246149"/>
            <a:ext cx="5192751" cy="5192751"/>
          </a:xfrm>
          <a:prstGeom prst="rect">
            <a:avLst/>
          </a:prstGeom>
        </p:spPr>
      </p:pic>
      <p:pic>
        <p:nvPicPr>
          <p:cNvPr id="3" name="圖片 2" descr="一張含有 藝術, 紅色 的圖片&#10;&#10;自動產生的描述">
            <a:extLst>
              <a:ext uri="{FF2B5EF4-FFF2-40B4-BE49-F238E27FC236}">
                <a16:creationId xmlns:a16="http://schemas.microsoft.com/office/drawing/2014/main" id="{641BF8F9-07B2-B597-6027-B819EF1F7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492966" y="2069104"/>
            <a:ext cx="897470" cy="933754"/>
          </a:xfrm>
          <a:prstGeom prst="rect">
            <a:avLst/>
          </a:prstGeom>
        </p:spPr>
      </p:pic>
      <p:pic>
        <p:nvPicPr>
          <p:cNvPr id="4" name="圖片 3" descr="一張含有 藝術, 紅色 的圖片&#10;&#10;自動產生的描述">
            <a:extLst>
              <a:ext uri="{FF2B5EF4-FFF2-40B4-BE49-F238E27FC236}">
                <a16:creationId xmlns:a16="http://schemas.microsoft.com/office/drawing/2014/main" id="{2D9BB9C7-28D8-4AE1-DF9B-08C4AB947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60000">
            <a:off x="734870" y="2407770"/>
            <a:ext cx="897470" cy="9337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677460-3D14-D976-6DD9-BE765B6BC3AD}"/>
              </a:ext>
            </a:extLst>
          </p:cNvPr>
          <p:cNvSpPr txBox="1"/>
          <p:nvPr/>
        </p:nvSpPr>
        <p:spPr>
          <a:xfrm>
            <a:off x="186438" y="-771259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3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努力</a:t>
            </a:r>
            <a:endParaRPr lang="zh-TW" sz="440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46936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3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努力</a:t>
            </a:r>
            <a:endParaRPr lang="zh-TW" sz="4400">
              <a:latin typeface="Microsoft JhengHei"/>
              <a:ea typeface="Microsoft JhengH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0A7327-B2A5-5CA6-5A1D-44442C5FD7C2}"/>
              </a:ext>
            </a:extLst>
          </p:cNvPr>
          <p:cNvSpPr txBox="1"/>
          <p:nvPr/>
        </p:nvSpPr>
        <p:spPr>
          <a:xfrm>
            <a:off x="-1995240" y="212991"/>
            <a:ext cx="21718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400">
                <a:latin typeface="Microsoft JhengHei"/>
                <a:ea typeface="Microsoft JhengHei"/>
              </a:rPr>
              <a:t>2. </a:t>
            </a:r>
            <a:r>
              <a:rPr lang="zh-TW" altLang="en-US" sz="4400">
                <a:latin typeface="Microsoft JhengHei"/>
                <a:ea typeface="Microsoft JhengHei"/>
              </a:rPr>
              <a:t>阻礙</a:t>
            </a:r>
          </a:p>
        </p:txBody>
      </p:sp>
      <p:pic>
        <p:nvPicPr>
          <p:cNvPr id="6" name="圖片 5" descr="一張含有 日本動畫, 卡通, 電腦, 室內 的圖片&#10;&#10;自動產生的描述">
            <a:extLst>
              <a:ext uri="{FF2B5EF4-FFF2-40B4-BE49-F238E27FC236}">
                <a16:creationId xmlns:a16="http://schemas.microsoft.com/office/drawing/2014/main" id="{5BE18E73-E4F0-95EA-67FA-62614586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" y="1246149"/>
            <a:ext cx="5192751" cy="51927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2D4E2D-805D-55F5-0327-A8A79FF1E88B}"/>
              </a:ext>
            </a:extLst>
          </p:cNvPr>
          <p:cNvSpPr txBox="1"/>
          <p:nvPr/>
        </p:nvSpPr>
        <p:spPr>
          <a:xfrm>
            <a:off x="186438" y="-766723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4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結果</a:t>
            </a:r>
          </a:p>
        </p:txBody>
      </p:sp>
      <p:pic>
        <p:nvPicPr>
          <p:cNvPr id="13" name="圖片 12" descr="一張含有 日本動畫, 卡通, 動畫, 漫畫 的圖片&#10;&#10;自動產生的描述">
            <a:extLst>
              <a:ext uri="{FF2B5EF4-FFF2-40B4-BE49-F238E27FC236}">
                <a16:creationId xmlns:a16="http://schemas.microsoft.com/office/drawing/2014/main" id="{5C1B9387-51DF-622C-ECF1-A050D6F1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6094791" y="-5184018"/>
            <a:ext cx="5179180" cy="5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1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27327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4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結果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0DD096-D872-48CC-2F5E-EBD32E92671E}"/>
              </a:ext>
            </a:extLst>
          </p:cNvPr>
          <p:cNvSpPr txBox="1"/>
          <p:nvPr/>
        </p:nvSpPr>
        <p:spPr>
          <a:xfrm>
            <a:off x="-2002800" y="212991"/>
            <a:ext cx="19949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3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努力</a:t>
            </a:r>
            <a:endParaRPr lang="zh-TW" sz="4400">
              <a:latin typeface="Microsoft JhengHei"/>
              <a:ea typeface="Microsoft JhengHei"/>
            </a:endParaRPr>
          </a:p>
        </p:txBody>
      </p:sp>
      <p:pic>
        <p:nvPicPr>
          <p:cNvPr id="6" name="圖片 5" descr="一張含有 日本動畫, 卡通, 電腦, 室內 的圖片&#10;&#10;自動產生的描述">
            <a:extLst>
              <a:ext uri="{FF2B5EF4-FFF2-40B4-BE49-F238E27FC236}">
                <a16:creationId xmlns:a16="http://schemas.microsoft.com/office/drawing/2014/main" id="{DBFC1C3C-E164-6D15-C60A-F5554320D1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21527" y="1246149"/>
            <a:ext cx="5192751" cy="5192751"/>
          </a:xfrm>
          <a:prstGeom prst="rect">
            <a:avLst/>
          </a:prstGeom>
        </p:spPr>
      </p:pic>
      <p:pic>
        <p:nvPicPr>
          <p:cNvPr id="9" name="圖片 8" descr="一張含有 日本動畫, 卡通, 動畫, 漫畫 的圖片&#10;&#10;自動產生的描述">
            <a:extLst>
              <a:ext uri="{FF2B5EF4-FFF2-40B4-BE49-F238E27FC236}">
                <a16:creationId xmlns:a16="http://schemas.microsoft.com/office/drawing/2014/main" id="{D965535D-D9AB-EB97-8F0F-6343D3AC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2" y="1250649"/>
            <a:ext cx="5179180" cy="517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0E2127-E4B9-6A8D-528F-70A986281139}"/>
              </a:ext>
            </a:extLst>
          </p:cNvPr>
          <p:cNvSpPr txBox="1"/>
          <p:nvPr/>
        </p:nvSpPr>
        <p:spPr>
          <a:xfrm>
            <a:off x="186438" y="-790914"/>
            <a:ext cx="1982828" cy="793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  <p:pic>
        <p:nvPicPr>
          <p:cNvPr id="15" name="圖片 14" descr="一張含有 卡通, 日本動畫, 服裝, 人的臉孔 的圖片&#10;&#10;自動產生的描述">
            <a:extLst>
              <a:ext uri="{FF2B5EF4-FFF2-40B4-BE49-F238E27FC236}">
                <a16:creationId xmlns:a16="http://schemas.microsoft.com/office/drawing/2014/main" id="{07D5B8B8-CEB2-1EA5-7762-C7821FC7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325363" y="6983792"/>
            <a:ext cx="5179180" cy="5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6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572E1-B7BA-F729-4456-FEFC2C77A4B9}"/>
              </a:ext>
            </a:extLst>
          </p:cNvPr>
          <p:cNvSpPr/>
          <p:nvPr/>
        </p:nvSpPr>
        <p:spPr>
          <a:xfrm>
            <a:off x="181668" y="216981"/>
            <a:ext cx="11827809" cy="6434501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F2244F-6EA9-1A30-6A7C-0A24861B9EF3}"/>
              </a:ext>
            </a:extLst>
          </p:cNvPr>
          <p:cNvSpPr txBox="1"/>
          <p:nvPr/>
        </p:nvSpPr>
        <p:spPr>
          <a:xfrm>
            <a:off x="186438" y="212991"/>
            <a:ext cx="1982828" cy="793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5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意外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AEC1E3-2DAC-5EC9-A352-A55B6C92991A}"/>
              </a:ext>
            </a:extLst>
          </p:cNvPr>
          <p:cNvSpPr txBox="1"/>
          <p:nvPr/>
        </p:nvSpPr>
        <p:spPr>
          <a:xfrm>
            <a:off x="-2092304" y="220248"/>
            <a:ext cx="1982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400" dirty="0">
                <a:latin typeface="Microsoft JhengHei"/>
                <a:ea typeface="MingLiU_MSCS"/>
              </a:rPr>
              <a:t>4</a:t>
            </a:r>
            <a:r>
              <a:rPr lang="zh-TW" sz="4400">
                <a:latin typeface="Microsoft JhengHei"/>
                <a:ea typeface="Microsoft JhengHei"/>
              </a:rPr>
              <a:t>. </a:t>
            </a:r>
            <a:r>
              <a:rPr lang="zh-TW" altLang="en-US" sz="4400">
                <a:latin typeface="Microsoft JhengHei"/>
                <a:ea typeface="Microsoft JhengHei"/>
              </a:rPr>
              <a:t>結果</a:t>
            </a:r>
          </a:p>
        </p:txBody>
      </p:sp>
      <p:pic>
        <p:nvPicPr>
          <p:cNvPr id="8" name="圖片 7" descr="一張含有 卡通, 日本動畫, 服裝, 人的臉孔 的圖片&#10;&#10;自動產生的描述">
            <a:extLst>
              <a:ext uri="{FF2B5EF4-FFF2-40B4-BE49-F238E27FC236}">
                <a16:creationId xmlns:a16="http://schemas.microsoft.com/office/drawing/2014/main" id="{83519B8A-47F5-5B30-AD1F-0F9AAE087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3" y="1250649"/>
            <a:ext cx="5179180" cy="5179180"/>
          </a:xfrm>
          <a:prstGeom prst="rect">
            <a:avLst/>
          </a:prstGeom>
        </p:spPr>
      </p:pic>
      <p:pic>
        <p:nvPicPr>
          <p:cNvPr id="6" name="圖片 5" descr="一張含有 日本動畫, 卡通, 動畫, 漫畫 的圖片&#10;&#10;自動產生的描述">
            <a:extLst>
              <a:ext uri="{FF2B5EF4-FFF2-40B4-BE49-F238E27FC236}">
                <a16:creationId xmlns:a16="http://schemas.microsoft.com/office/drawing/2014/main" id="{EBE5E2B5-0290-D712-6EDC-07019135F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-5286829" y="6862839"/>
            <a:ext cx="5179180" cy="5179180"/>
          </a:xfrm>
          <a:prstGeom prst="rect">
            <a:avLst/>
          </a:prstGeom>
        </p:spPr>
      </p:pic>
      <p:pic>
        <p:nvPicPr>
          <p:cNvPr id="10" name="圖片 9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74F5DD25-6F6C-4151-39EF-6B9DFF6283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321527" y="6872280"/>
            <a:ext cx="5174165" cy="51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8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14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781</cp:revision>
  <dcterms:created xsi:type="dcterms:W3CDTF">2024-10-12T06:44:29Z</dcterms:created>
  <dcterms:modified xsi:type="dcterms:W3CDTF">2024-10-30T11:19:40Z</dcterms:modified>
</cp:coreProperties>
</file>